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1" d="100"/>
          <a:sy n="31" d="100"/>
        </p:scale>
        <p:origin x="-90" y="-7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F819249C-544E-4E3D-A00A-6F57E81C321E}" type="datetimeFigureOut">
              <a:rPr lang="en-NZ" smtClean="0"/>
              <a:t>1/05/2014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46AD6EF-A432-4289-9739-8E2DCD2D30C4}" type="slidenum">
              <a:rPr lang="en-NZ" smtClean="0"/>
              <a:t>‹#›</a:t>
            </a:fld>
            <a:endParaRPr lang="en-NZ"/>
          </a:p>
        </p:txBody>
      </p:sp>
    </p:spTree>
    <p:extLst>
      <p:ext uri="{BB962C8B-B14F-4D97-AF65-F5344CB8AC3E}">
        <p14:creationId xmlns:p14="http://schemas.microsoft.com/office/powerpoint/2010/main" val="1131899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819249C-544E-4E3D-A00A-6F57E81C321E}" type="datetimeFigureOut">
              <a:rPr lang="en-NZ" smtClean="0"/>
              <a:t>1/05/2014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46AD6EF-A432-4289-9739-8E2DCD2D30C4}" type="slidenum">
              <a:rPr lang="en-NZ" smtClean="0"/>
              <a:t>‹#›</a:t>
            </a:fld>
            <a:endParaRPr lang="en-NZ"/>
          </a:p>
        </p:txBody>
      </p:sp>
    </p:spTree>
    <p:extLst>
      <p:ext uri="{BB962C8B-B14F-4D97-AF65-F5344CB8AC3E}">
        <p14:creationId xmlns:p14="http://schemas.microsoft.com/office/powerpoint/2010/main" val="4242622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819249C-544E-4E3D-A00A-6F57E81C321E}" type="datetimeFigureOut">
              <a:rPr lang="en-NZ" smtClean="0"/>
              <a:t>1/05/2014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46AD6EF-A432-4289-9739-8E2DCD2D30C4}" type="slidenum">
              <a:rPr lang="en-NZ" smtClean="0"/>
              <a:t>‹#›</a:t>
            </a:fld>
            <a:endParaRPr lang="en-NZ"/>
          </a:p>
        </p:txBody>
      </p:sp>
    </p:spTree>
    <p:extLst>
      <p:ext uri="{BB962C8B-B14F-4D97-AF65-F5344CB8AC3E}">
        <p14:creationId xmlns:p14="http://schemas.microsoft.com/office/powerpoint/2010/main" val="2456774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819249C-544E-4E3D-A00A-6F57E81C321E}" type="datetimeFigureOut">
              <a:rPr lang="en-NZ" smtClean="0"/>
              <a:t>1/05/2014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46AD6EF-A432-4289-9739-8E2DCD2D30C4}" type="slidenum">
              <a:rPr lang="en-NZ" smtClean="0"/>
              <a:t>‹#›</a:t>
            </a:fld>
            <a:endParaRPr lang="en-NZ"/>
          </a:p>
        </p:txBody>
      </p:sp>
    </p:spTree>
    <p:extLst>
      <p:ext uri="{BB962C8B-B14F-4D97-AF65-F5344CB8AC3E}">
        <p14:creationId xmlns:p14="http://schemas.microsoft.com/office/powerpoint/2010/main" val="396270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19249C-544E-4E3D-A00A-6F57E81C321E}" type="datetimeFigureOut">
              <a:rPr lang="en-NZ" smtClean="0"/>
              <a:t>1/05/2014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46AD6EF-A432-4289-9739-8E2DCD2D30C4}" type="slidenum">
              <a:rPr lang="en-NZ" smtClean="0"/>
              <a:t>‹#›</a:t>
            </a:fld>
            <a:endParaRPr lang="en-NZ"/>
          </a:p>
        </p:txBody>
      </p:sp>
    </p:spTree>
    <p:extLst>
      <p:ext uri="{BB962C8B-B14F-4D97-AF65-F5344CB8AC3E}">
        <p14:creationId xmlns:p14="http://schemas.microsoft.com/office/powerpoint/2010/main" val="3764074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F819249C-544E-4E3D-A00A-6F57E81C321E}" type="datetimeFigureOut">
              <a:rPr lang="en-NZ" smtClean="0"/>
              <a:t>1/05/2014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46AD6EF-A432-4289-9739-8E2DCD2D30C4}" type="slidenum">
              <a:rPr lang="en-NZ" smtClean="0"/>
              <a:t>‹#›</a:t>
            </a:fld>
            <a:endParaRPr lang="en-NZ"/>
          </a:p>
        </p:txBody>
      </p:sp>
    </p:spTree>
    <p:extLst>
      <p:ext uri="{BB962C8B-B14F-4D97-AF65-F5344CB8AC3E}">
        <p14:creationId xmlns:p14="http://schemas.microsoft.com/office/powerpoint/2010/main" val="4014497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F819249C-544E-4E3D-A00A-6F57E81C321E}" type="datetimeFigureOut">
              <a:rPr lang="en-NZ" smtClean="0"/>
              <a:t>1/05/2014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446AD6EF-A432-4289-9739-8E2DCD2D30C4}" type="slidenum">
              <a:rPr lang="en-NZ" smtClean="0"/>
              <a:t>‹#›</a:t>
            </a:fld>
            <a:endParaRPr lang="en-NZ"/>
          </a:p>
        </p:txBody>
      </p:sp>
    </p:spTree>
    <p:extLst>
      <p:ext uri="{BB962C8B-B14F-4D97-AF65-F5344CB8AC3E}">
        <p14:creationId xmlns:p14="http://schemas.microsoft.com/office/powerpoint/2010/main" val="563094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F819249C-544E-4E3D-A00A-6F57E81C321E}" type="datetimeFigureOut">
              <a:rPr lang="en-NZ" smtClean="0"/>
              <a:t>1/05/2014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446AD6EF-A432-4289-9739-8E2DCD2D30C4}" type="slidenum">
              <a:rPr lang="en-NZ" smtClean="0"/>
              <a:t>‹#›</a:t>
            </a:fld>
            <a:endParaRPr lang="en-NZ"/>
          </a:p>
        </p:txBody>
      </p:sp>
    </p:spTree>
    <p:extLst>
      <p:ext uri="{BB962C8B-B14F-4D97-AF65-F5344CB8AC3E}">
        <p14:creationId xmlns:p14="http://schemas.microsoft.com/office/powerpoint/2010/main" val="3047630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9249C-544E-4E3D-A00A-6F57E81C321E}" type="datetimeFigureOut">
              <a:rPr lang="en-NZ" smtClean="0"/>
              <a:t>1/05/2014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446AD6EF-A432-4289-9739-8E2DCD2D30C4}" type="slidenum">
              <a:rPr lang="en-NZ" smtClean="0"/>
              <a:t>‹#›</a:t>
            </a:fld>
            <a:endParaRPr lang="en-NZ"/>
          </a:p>
        </p:txBody>
      </p:sp>
    </p:spTree>
    <p:extLst>
      <p:ext uri="{BB962C8B-B14F-4D97-AF65-F5344CB8AC3E}">
        <p14:creationId xmlns:p14="http://schemas.microsoft.com/office/powerpoint/2010/main" val="361440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9249C-544E-4E3D-A00A-6F57E81C321E}" type="datetimeFigureOut">
              <a:rPr lang="en-NZ" smtClean="0"/>
              <a:t>1/05/2014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46AD6EF-A432-4289-9739-8E2DCD2D30C4}" type="slidenum">
              <a:rPr lang="en-NZ" smtClean="0"/>
              <a:t>‹#›</a:t>
            </a:fld>
            <a:endParaRPr lang="en-NZ"/>
          </a:p>
        </p:txBody>
      </p:sp>
    </p:spTree>
    <p:extLst>
      <p:ext uri="{BB962C8B-B14F-4D97-AF65-F5344CB8AC3E}">
        <p14:creationId xmlns:p14="http://schemas.microsoft.com/office/powerpoint/2010/main" val="1489304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9249C-544E-4E3D-A00A-6F57E81C321E}" type="datetimeFigureOut">
              <a:rPr lang="en-NZ" smtClean="0"/>
              <a:t>1/05/2014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46AD6EF-A432-4289-9739-8E2DCD2D30C4}" type="slidenum">
              <a:rPr lang="en-NZ" smtClean="0"/>
              <a:t>‹#›</a:t>
            </a:fld>
            <a:endParaRPr lang="en-NZ"/>
          </a:p>
        </p:txBody>
      </p:sp>
    </p:spTree>
    <p:extLst>
      <p:ext uri="{BB962C8B-B14F-4D97-AF65-F5344CB8AC3E}">
        <p14:creationId xmlns:p14="http://schemas.microsoft.com/office/powerpoint/2010/main" val="47150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alpha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9249C-544E-4E3D-A00A-6F57E81C321E}" type="datetimeFigureOut">
              <a:rPr lang="en-NZ" smtClean="0"/>
              <a:t>1/05/2014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AD6EF-A432-4289-9739-8E2DCD2D30C4}" type="slidenum">
              <a:rPr lang="en-NZ" smtClean="0"/>
              <a:t>‹#›</a:t>
            </a:fld>
            <a:endParaRPr lang="en-NZ"/>
          </a:p>
        </p:txBody>
      </p:sp>
    </p:spTree>
    <p:extLst>
      <p:ext uri="{BB962C8B-B14F-4D97-AF65-F5344CB8AC3E}">
        <p14:creationId xmlns:p14="http://schemas.microsoft.com/office/powerpoint/2010/main" val="3221168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130425"/>
            <a:ext cx="8496944" cy="1470025"/>
          </a:xfrm>
        </p:spPr>
        <p:txBody>
          <a:bodyPr>
            <a:normAutofit fontScale="90000"/>
          </a:bodyPr>
          <a:lstStyle/>
          <a:p>
            <a:r>
              <a:rPr lang="en-NZ" sz="7300" dirty="0" smtClean="0">
                <a:latin typeface="Arial Black" panose="020B0A04020102020204" pitchFamily="34" charset="0"/>
              </a:rPr>
              <a:t>Speaking the Truth in Love.</a:t>
            </a:r>
            <a:br>
              <a:rPr lang="en-NZ" sz="7300" dirty="0" smtClean="0">
                <a:latin typeface="Arial Black" panose="020B0A04020102020204" pitchFamily="34" charset="0"/>
              </a:rPr>
            </a:br>
            <a:r>
              <a:rPr lang="en-NZ" dirty="0" smtClean="0">
                <a:latin typeface="Arial Black" panose="020B0A04020102020204" pitchFamily="34" charset="0"/>
              </a:rPr>
              <a:t>2 Tim 2:23-26</a:t>
            </a:r>
            <a:endParaRPr lang="en-NZ" dirty="0">
              <a:latin typeface="Arial Black" panose="020B0A04020102020204" pitchFamily="34" charset="0"/>
            </a:endParaRPr>
          </a:p>
        </p:txBody>
      </p:sp>
    </p:spTree>
    <p:extLst>
      <p:ext uri="{BB962C8B-B14F-4D97-AF65-F5344CB8AC3E}">
        <p14:creationId xmlns:p14="http://schemas.microsoft.com/office/powerpoint/2010/main" val="3459690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dirty="0" err="1" smtClean="0">
                <a:latin typeface="Arial" panose="020B0604020202020204" pitchFamily="34" charset="0"/>
                <a:cs typeface="Arial" panose="020B0604020202020204" pitchFamily="34" charset="0"/>
              </a:rPr>
              <a:t>Eph</a:t>
            </a:r>
            <a:r>
              <a:rPr lang="en-NZ" b="1" dirty="0" smtClean="0">
                <a:latin typeface="Arial" panose="020B0604020202020204" pitchFamily="34" charset="0"/>
                <a:cs typeface="Arial" panose="020B0604020202020204" pitchFamily="34" charset="0"/>
              </a:rPr>
              <a:t> 4:15 Speak the Truth in Love</a:t>
            </a:r>
            <a:endParaRPr lang="en-NZ"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520" y="1340768"/>
            <a:ext cx="8435280" cy="5184576"/>
          </a:xfrm>
        </p:spPr>
        <p:txBody>
          <a:bodyPr>
            <a:normAutofit fontScale="92500" lnSpcReduction="10000"/>
          </a:bodyPr>
          <a:lstStyle/>
          <a:p>
            <a:r>
              <a:rPr lang="en-NZ" b="1" dirty="0">
                <a:latin typeface="Arial" panose="020B0604020202020204" pitchFamily="34" charset="0"/>
                <a:cs typeface="Arial" panose="020B0604020202020204" pitchFamily="34" charset="0"/>
              </a:rPr>
              <a:t>When we are faithful, when we behave as Paul describes here, we trigger a Divine process that can result in release, even though that may take us </a:t>
            </a:r>
            <a:r>
              <a:rPr lang="en-NZ" b="1" dirty="0" smtClean="0">
                <a:latin typeface="Arial" panose="020B0604020202020204" pitchFamily="34" charset="0"/>
                <a:cs typeface="Arial" panose="020B0604020202020204" pitchFamily="34" charset="0"/>
              </a:rPr>
              <a:t>both through </a:t>
            </a:r>
            <a:r>
              <a:rPr lang="en-NZ" b="1" dirty="0">
                <a:latin typeface="Arial" panose="020B0604020202020204" pitchFamily="34" charset="0"/>
                <a:cs typeface="Arial" panose="020B0604020202020204" pitchFamily="34" charset="0"/>
              </a:rPr>
              <a:t>a form of death, but if we come on argumentatively and angry, we make that process extremely unlikely to occur. </a:t>
            </a:r>
            <a:endParaRPr lang="en-NZ" b="1" dirty="0" smtClean="0">
              <a:latin typeface="Arial" panose="020B0604020202020204" pitchFamily="34" charset="0"/>
              <a:cs typeface="Arial" panose="020B0604020202020204" pitchFamily="34" charset="0"/>
            </a:endParaRPr>
          </a:p>
          <a:p>
            <a:r>
              <a:rPr lang="en-NZ" b="1" dirty="0" smtClean="0">
                <a:latin typeface="Arial" panose="020B0604020202020204" pitchFamily="34" charset="0"/>
                <a:cs typeface="Arial" panose="020B0604020202020204" pitchFamily="34" charset="0"/>
              </a:rPr>
              <a:t>John 12:24 </a:t>
            </a:r>
            <a:r>
              <a:rPr lang="en-NZ" b="1" dirty="0">
                <a:latin typeface="Arial" panose="020B0604020202020204" pitchFamily="34" charset="0"/>
                <a:cs typeface="Arial" panose="020B0604020202020204" pitchFamily="34" charset="0"/>
              </a:rPr>
              <a:t>Truly, truly, I say to you, unless a grain of wheat falls into the earth and dies, it remains alone; but if it dies, it bears much fruit.</a:t>
            </a:r>
            <a:endParaRPr lang="en-NZ" dirty="0">
              <a:latin typeface="Arial" panose="020B0604020202020204" pitchFamily="34" charset="0"/>
              <a:cs typeface="Arial" panose="020B0604020202020204" pitchFamily="34" charset="0"/>
            </a:endParaRPr>
          </a:p>
          <a:p>
            <a:endParaRPr lang="en-N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3416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Ian James Kerby\AppData\Local\Microsoft\Windows\Temporary Internet Files\Content.IE5\8H8J3MNI\MP90040748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67544" y="72008"/>
            <a:ext cx="8229600" cy="1124744"/>
          </a:xfrm>
        </p:spPr>
        <p:txBody>
          <a:bodyPr>
            <a:noAutofit/>
          </a:bodyPr>
          <a:lstStyle/>
          <a:p>
            <a:r>
              <a:rPr lang="en-NZ" sz="6000" u="sng" dirty="0" smtClean="0">
                <a:latin typeface="Arial" panose="020B0604020202020204" pitchFamily="34" charset="0"/>
                <a:cs typeface="Arial" panose="020B0604020202020204" pitchFamily="34" charset="0"/>
              </a:rPr>
              <a:t>Lead me to the Cross</a:t>
            </a:r>
            <a:endParaRPr lang="en-NZ" sz="60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7666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latin typeface="Arial" panose="020B0604020202020204" pitchFamily="34" charset="0"/>
                <a:cs typeface="Arial" panose="020B0604020202020204" pitchFamily="34" charset="0"/>
              </a:rPr>
              <a:t>2 Timothy 2:23-26</a:t>
            </a:r>
            <a:endParaRPr lang="en-NZ"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9512" y="1340768"/>
            <a:ext cx="8784976" cy="4785395"/>
          </a:xfrm>
        </p:spPr>
        <p:txBody>
          <a:bodyPr>
            <a:normAutofit fontScale="92500"/>
          </a:bodyPr>
          <a:lstStyle/>
          <a:p>
            <a:r>
              <a:rPr lang="en-NZ" dirty="0">
                <a:latin typeface="Arial" panose="020B0604020202020204" pitchFamily="34" charset="0"/>
                <a:cs typeface="Arial" panose="020B0604020202020204" pitchFamily="34" charset="0"/>
              </a:rPr>
              <a:t>23 But refuse foolish and ignorant speculations, knowing that they produce quarrels. 24 The Lord’s bond-servant must not be quarrelsome, but be kind to all, able to teach, patient when wronged, 25 with gentleness correcting those who are in opposition, if perhaps God may grant them repentance leading to the knowledge of the truth, 26 and they may come to their senses and escape from the snare of the devil, having been held captive by him to do his will.</a:t>
            </a:r>
          </a:p>
          <a:p>
            <a:endParaRPr lang="en-N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1408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13792"/>
            <a:ext cx="8712968" cy="1143000"/>
          </a:xfrm>
        </p:spPr>
        <p:txBody>
          <a:bodyPr>
            <a:noAutofit/>
          </a:bodyPr>
          <a:lstStyle/>
          <a:p>
            <a:r>
              <a:rPr lang="en-NZ" sz="3200" dirty="0">
                <a:latin typeface="Arial" panose="020B0604020202020204" pitchFamily="34" charset="0"/>
                <a:cs typeface="Arial" panose="020B0604020202020204" pitchFamily="34" charset="0"/>
              </a:rPr>
              <a:t>23 But refuse </a:t>
            </a:r>
            <a:r>
              <a:rPr lang="en-NZ" sz="3200" u="sng" dirty="0">
                <a:latin typeface="Arial" panose="020B0604020202020204" pitchFamily="34" charset="0"/>
                <a:cs typeface="Arial" panose="020B0604020202020204" pitchFamily="34" charset="0"/>
              </a:rPr>
              <a:t>foolish</a:t>
            </a:r>
            <a:r>
              <a:rPr lang="en-NZ" sz="3200" dirty="0">
                <a:latin typeface="Arial" panose="020B0604020202020204" pitchFamily="34" charset="0"/>
                <a:cs typeface="Arial" panose="020B0604020202020204" pitchFamily="34" charset="0"/>
              </a:rPr>
              <a:t> and </a:t>
            </a:r>
            <a:r>
              <a:rPr lang="en-NZ" sz="3200" u="sng" dirty="0">
                <a:latin typeface="Arial" panose="020B0604020202020204" pitchFamily="34" charset="0"/>
                <a:cs typeface="Arial" panose="020B0604020202020204" pitchFamily="34" charset="0"/>
              </a:rPr>
              <a:t>ignorant</a:t>
            </a:r>
            <a:r>
              <a:rPr lang="en-NZ" sz="3200" dirty="0">
                <a:latin typeface="Arial" panose="020B0604020202020204" pitchFamily="34" charset="0"/>
                <a:cs typeface="Arial" panose="020B0604020202020204" pitchFamily="34" charset="0"/>
              </a:rPr>
              <a:t> speculations, knowing that they produce </a:t>
            </a:r>
            <a:r>
              <a:rPr lang="en-NZ" sz="3200" dirty="0" smtClean="0">
                <a:latin typeface="Arial" panose="020B0604020202020204" pitchFamily="34" charset="0"/>
                <a:cs typeface="Arial" panose="020B0604020202020204" pitchFamily="34" charset="0"/>
              </a:rPr>
              <a:t>quarrels.</a:t>
            </a:r>
            <a:r>
              <a:rPr lang="en-NZ" sz="3200" dirty="0"/>
              <a:t/>
            </a:r>
            <a:br>
              <a:rPr lang="en-NZ" sz="3200" dirty="0"/>
            </a:br>
            <a:endParaRPr lang="en-NZ" sz="3200" dirty="0"/>
          </a:p>
        </p:txBody>
      </p:sp>
      <p:sp>
        <p:nvSpPr>
          <p:cNvPr id="3" name="Content Placeholder 2"/>
          <p:cNvSpPr>
            <a:spLocks noGrp="1"/>
          </p:cNvSpPr>
          <p:nvPr>
            <p:ph idx="1"/>
          </p:nvPr>
        </p:nvSpPr>
        <p:spPr/>
        <p:txBody>
          <a:bodyPr/>
          <a:lstStyle/>
          <a:p>
            <a:r>
              <a:rPr lang="en-NZ" dirty="0" smtClean="0">
                <a:latin typeface="Arial" panose="020B0604020202020204" pitchFamily="34" charset="0"/>
                <a:cs typeface="Arial" panose="020B0604020202020204" pitchFamily="34" charset="0"/>
              </a:rPr>
              <a:t>Arguments </a:t>
            </a:r>
            <a:r>
              <a:rPr lang="en-NZ" u="sng" dirty="0" smtClean="0">
                <a:latin typeface="Arial" panose="020B0604020202020204" pitchFamily="34" charset="0"/>
                <a:cs typeface="Arial" panose="020B0604020202020204" pitchFamily="34" charset="0"/>
              </a:rPr>
              <a:t>will</a:t>
            </a:r>
            <a:r>
              <a:rPr lang="en-NZ" dirty="0" smtClean="0">
                <a:latin typeface="Arial" panose="020B0604020202020204" pitchFamily="34" charset="0"/>
                <a:cs typeface="Arial" panose="020B0604020202020204" pitchFamily="34" charset="0"/>
              </a:rPr>
              <a:t> happen!</a:t>
            </a:r>
          </a:p>
          <a:p>
            <a:r>
              <a:rPr lang="en-NZ" dirty="0" smtClean="0">
                <a:latin typeface="Arial" panose="020B0604020202020204" pitchFamily="34" charset="0"/>
                <a:cs typeface="Arial" panose="020B0604020202020204" pitchFamily="34" charset="0"/>
              </a:rPr>
              <a:t>1 </a:t>
            </a:r>
            <a:r>
              <a:rPr lang="en-NZ" dirty="0" err="1" smtClean="0">
                <a:latin typeface="Arial" panose="020B0604020202020204" pitchFamily="34" charset="0"/>
                <a:cs typeface="Arial" panose="020B0604020202020204" pitchFamily="34" charset="0"/>
              </a:rPr>
              <a:t>Cor</a:t>
            </a:r>
            <a:r>
              <a:rPr lang="en-NZ" dirty="0" smtClean="0">
                <a:latin typeface="Arial" panose="020B0604020202020204" pitchFamily="34" charset="0"/>
                <a:cs typeface="Arial" panose="020B0604020202020204" pitchFamily="34" charset="0"/>
              </a:rPr>
              <a:t> 11:19 </a:t>
            </a:r>
            <a:r>
              <a:rPr lang="en-NZ" dirty="0">
                <a:latin typeface="Arial" panose="020B0604020202020204" pitchFamily="34" charset="0"/>
                <a:cs typeface="Arial" panose="020B0604020202020204" pitchFamily="34" charset="0"/>
              </a:rPr>
              <a:t>For there must also be factions among you, so that those who are approved may become evident among you.</a:t>
            </a:r>
          </a:p>
          <a:p>
            <a:r>
              <a:rPr lang="en-NZ" dirty="0" smtClean="0">
                <a:latin typeface="Arial" panose="020B0604020202020204" pitchFamily="34" charset="0"/>
                <a:cs typeface="Arial" panose="020B0604020202020204" pitchFamily="34" charset="0"/>
              </a:rPr>
              <a:t>Not all arguments or controversies are unproductive.  Justification by Faith!</a:t>
            </a:r>
          </a:p>
          <a:p>
            <a:r>
              <a:rPr lang="en-NZ" dirty="0" smtClean="0">
                <a:latin typeface="Arial" panose="020B0604020202020204" pitchFamily="34" charset="0"/>
                <a:cs typeface="Arial" panose="020B0604020202020204" pitchFamily="34" charset="0"/>
              </a:rPr>
              <a:t>Avoid those that are foolish or ignorant.</a:t>
            </a:r>
            <a:endParaRPr lang="en-N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2612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latin typeface="Arial" panose="020B0604020202020204" pitchFamily="34" charset="0"/>
                <a:cs typeface="Arial" panose="020B0604020202020204" pitchFamily="34" charset="0"/>
              </a:rPr>
              <a:t>Foolish Speculations</a:t>
            </a:r>
            <a:endParaRPr lang="en-NZ"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NZ" dirty="0" err="1" smtClean="0">
                <a:latin typeface="Arial" panose="020B0604020202020204" pitchFamily="34" charset="0"/>
                <a:cs typeface="Arial" panose="020B0604020202020204" pitchFamily="34" charset="0"/>
              </a:rPr>
              <a:t>Moros</a:t>
            </a:r>
            <a:r>
              <a:rPr lang="en-NZ" dirty="0" smtClean="0">
                <a:latin typeface="Arial" panose="020B0604020202020204" pitchFamily="34" charset="0"/>
                <a:cs typeface="Arial" panose="020B0604020202020204" pitchFamily="34" charset="0"/>
              </a:rPr>
              <a:t> – Moronic</a:t>
            </a:r>
          </a:p>
          <a:p>
            <a:r>
              <a:rPr lang="en-NZ" dirty="0" smtClean="0">
                <a:latin typeface="Arial" panose="020B0604020202020204" pitchFamily="34" charset="0"/>
                <a:cs typeface="Arial" panose="020B0604020202020204" pitchFamily="34" charset="0"/>
              </a:rPr>
              <a:t>They do not advance the </a:t>
            </a:r>
            <a:r>
              <a:rPr lang="en-NZ" dirty="0">
                <a:latin typeface="Arial" panose="020B0604020202020204" pitchFamily="34" charset="0"/>
                <a:cs typeface="Arial" panose="020B0604020202020204" pitchFamily="34" charset="0"/>
              </a:rPr>
              <a:t>C</a:t>
            </a:r>
            <a:r>
              <a:rPr lang="en-NZ" dirty="0" smtClean="0">
                <a:latin typeface="Arial" panose="020B0604020202020204" pitchFamily="34" charset="0"/>
                <a:cs typeface="Arial" panose="020B0604020202020204" pitchFamily="34" charset="0"/>
              </a:rPr>
              <a:t>hristian cause.</a:t>
            </a:r>
          </a:p>
          <a:p>
            <a:r>
              <a:rPr lang="en-NZ" dirty="0" smtClean="0">
                <a:latin typeface="Arial" panose="020B0604020202020204" pitchFamily="34" charset="0"/>
                <a:cs typeface="Arial" panose="020B0604020202020204" pitchFamily="34" charset="0"/>
              </a:rPr>
              <a:t>Angels on a pinhead??????</a:t>
            </a:r>
          </a:p>
          <a:p>
            <a:r>
              <a:rPr lang="en-NZ" dirty="0" smtClean="0">
                <a:latin typeface="Arial" panose="020B0604020202020204" pitchFamily="34" charset="0"/>
                <a:cs typeface="Arial" panose="020B0604020202020204" pitchFamily="34" charset="0"/>
              </a:rPr>
              <a:t>Some churches split over non-doctrinal issues.</a:t>
            </a:r>
          </a:p>
          <a:p>
            <a:r>
              <a:rPr lang="en-NZ" dirty="0" smtClean="0">
                <a:latin typeface="Arial" panose="020B0604020202020204" pitchFamily="34" charset="0"/>
                <a:cs typeface="Arial" panose="020B0604020202020204" pitchFamily="34" charset="0"/>
              </a:rPr>
              <a:t>Some issues are interesting but do not affect our salvation…Weds, </a:t>
            </a:r>
            <a:r>
              <a:rPr lang="en-NZ" dirty="0">
                <a:latin typeface="Arial" panose="020B0604020202020204" pitchFamily="34" charset="0"/>
                <a:cs typeface="Arial" panose="020B0604020202020204" pitchFamily="34" charset="0"/>
              </a:rPr>
              <a:t>T</a:t>
            </a:r>
            <a:r>
              <a:rPr lang="en-NZ" dirty="0" smtClean="0">
                <a:latin typeface="Arial" panose="020B0604020202020204" pitchFamily="34" charset="0"/>
                <a:cs typeface="Arial" panose="020B0604020202020204" pitchFamily="34" charset="0"/>
              </a:rPr>
              <a:t>hurs or Fri?</a:t>
            </a:r>
          </a:p>
          <a:p>
            <a:endParaRPr lang="en-N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3318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latin typeface="Arial" panose="020B0604020202020204" pitchFamily="34" charset="0"/>
                <a:cs typeface="Arial" panose="020B0604020202020204" pitchFamily="34" charset="0"/>
              </a:rPr>
              <a:t>Ignorant Speculations</a:t>
            </a:r>
            <a:endParaRPr lang="en-NZ"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NZ" dirty="0" smtClean="0">
                <a:latin typeface="Arial" panose="020B0604020202020204" pitchFamily="34" charset="0"/>
                <a:cs typeface="Arial" panose="020B0604020202020204" pitchFamily="34" charset="0"/>
              </a:rPr>
              <a:t>Unlearned.  </a:t>
            </a:r>
          </a:p>
          <a:p>
            <a:r>
              <a:rPr lang="en-NZ" dirty="0" err="1" smtClean="0">
                <a:latin typeface="Arial" panose="020B0604020202020204" pitchFamily="34" charset="0"/>
                <a:cs typeface="Arial" panose="020B0604020202020204" pitchFamily="34" charset="0"/>
              </a:rPr>
              <a:t>Unsolveable</a:t>
            </a:r>
            <a:r>
              <a:rPr lang="en-NZ" dirty="0" smtClean="0">
                <a:latin typeface="Arial" panose="020B0604020202020204" pitchFamily="34" charset="0"/>
                <a:cs typeface="Arial" panose="020B0604020202020204" pitchFamily="34" charset="0"/>
              </a:rPr>
              <a:t>.</a:t>
            </a:r>
          </a:p>
          <a:p>
            <a:r>
              <a:rPr lang="en-NZ" dirty="0" smtClean="0">
                <a:latin typeface="Arial" panose="020B0604020202020204" pitchFamily="34" charset="0"/>
                <a:cs typeface="Arial" panose="020B0604020202020204" pitchFamily="34" charset="0"/>
              </a:rPr>
              <a:t>The Mode of Baptism</a:t>
            </a:r>
          </a:p>
          <a:p>
            <a:r>
              <a:rPr lang="en-NZ" dirty="0" smtClean="0">
                <a:latin typeface="Arial" panose="020B0604020202020204" pitchFamily="34" charset="0"/>
                <a:cs typeface="Arial" panose="020B0604020202020204" pitchFamily="34" charset="0"/>
              </a:rPr>
              <a:t>Even using the original language these questions have proved </a:t>
            </a:r>
            <a:r>
              <a:rPr lang="en-NZ" dirty="0" err="1" smtClean="0">
                <a:latin typeface="Arial" panose="020B0604020202020204" pitchFamily="34" charset="0"/>
                <a:cs typeface="Arial" panose="020B0604020202020204" pitchFamily="34" charset="0"/>
              </a:rPr>
              <a:t>unsolveable</a:t>
            </a:r>
            <a:r>
              <a:rPr lang="en-NZ" dirty="0" smtClean="0">
                <a:latin typeface="Arial" panose="020B0604020202020204" pitchFamily="34" charset="0"/>
                <a:cs typeface="Arial" panose="020B0604020202020204" pitchFamily="34" charset="0"/>
              </a:rPr>
              <a:t>.</a:t>
            </a:r>
          </a:p>
          <a:p>
            <a:r>
              <a:rPr lang="en-NZ" dirty="0" smtClean="0">
                <a:latin typeface="Arial" panose="020B0604020202020204" pitchFamily="34" charset="0"/>
                <a:cs typeface="Arial" panose="020B0604020202020204" pitchFamily="34" charset="0"/>
              </a:rPr>
              <a:t>In my opinion…</a:t>
            </a:r>
          </a:p>
          <a:p>
            <a:endParaRPr lang="en-N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8389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NZ" b="1" dirty="0"/>
              <a:t>When you start pushing your viewpoint to the degree that you wipe out others, when you put people down and treat others with something less than respect, you breed quarrels and divisions in the body of Christ.  We must cease foolish, ignorant fighting and embrace each other as brothers and sisters in Christ and get to the real work of saving this world!</a:t>
            </a:r>
            <a:endParaRPr lang="en-NZ" dirty="0"/>
          </a:p>
          <a:p>
            <a:endParaRPr lang="en-N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1562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latin typeface="Arial" panose="020B0604020202020204" pitchFamily="34" charset="0"/>
                <a:cs typeface="Arial" panose="020B0604020202020204" pitchFamily="34" charset="0"/>
              </a:rPr>
              <a:t>How to discuss real controversy.</a:t>
            </a:r>
            <a:endParaRPr lang="en-NZ"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NZ" dirty="0" smtClean="0">
                <a:latin typeface="Arial" panose="020B0604020202020204" pitchFamily="34" charset="0"/>
                <a:cs typeface="Arial" panose="020B0604020202020204" pitchFamily="34" charset="0"/>
              </a:rPr>
              <a:t>The Lord’s bond-servant must not be quarrelsome. (Don’t shoot from the lip)</a:t>
            </a:r>
          </a:p>
          <a:p>
            <a:r>
              <a:rPr lang="en-NZ" dirty="0" smtClean="0">
                <a:latin typeface="Arial" panose="020B0604020202020204" pitchFamily="34" charset="0"/>
                <a:cs typeface="Arial" panose="020B0604020202020204" pitchFamily="34" charset="0"/>
              </a:rPr>
              <a:t>Be kind to everyone. (Approachable)</a:t>
            </a:r>
          </a:p>
          <a:p>
            <a:r>
              <a:rPr lang="en-NZ" dirty="0" smtClean="0">
                <a:latin typeface="Arial" panose="020B0604020202020204" pitchFamily="34" charset="0"/>
                <a:cs typeface="Arial" panose="020B0604020202020204" pitchFamily="34" charset="0"/>
              </a:rPr>
              <a:t>Be an “able” teacher. (Fact not feeling)</a:t>
            </a:r>
          </a:p>
          <a:p>
            <a:r>
              <a:rPr lang="en-NZ" dirty="0" smtClean="0">
                <a:latin typeface="Arial" panose="020B0604020202020204" pitchFamily="34" charset="0"/>
                <a:cs typeface="Arial" panose="020B0604020202020204" pitchFamily="34" charset="0"/>
              </a:rPr>
              <a:t>Be patient. 1 Peter 2:23. (Holy Spirit dependence)</a:t>
            </a:r>
          </a:p>
          <a:p>
            <a:r>
              <a:rPr lang="en-NZ" dirty="0" smtClean="0">
                <a:latin typeface="Arial" panose="020B0604020202020204" pitchFamily="34" charset="0"/>
                <a:cs typeface="Arial" panose="020B0604020202020204" pitchFamily="34" charset="0"/>
              </a:rPr>
              <a:t>Gently correct those in opposition. (Meekness, selflessness, is it you in opposition?) </a:t>
            </a:r>
          </a:p>
          <a:p>
            <a:endParaRPr lang="en-N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0680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latin typeface="Arial" panose="020B0604020202020204" pitchFamily="34" charset="0"/>
                <a:cs typeface="Arial" panose="020B0604020202020204" pitchFamily="34" charset="0"/>
              </a:rPr>
              <a:t>Instructing those who oppose themselves.</a:t>
            </a:r>
            <a:endParaRPr lang="en-NZ"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781128"/>
          </a:xfrm>
        </p:spPr>
        <p:txBody>
          <a:bodyPr>
            <a:normAutofit lnSpcReduction="10000"/>
          </a:bodyPr>
          <a:lstStyle/>
          <a:p>
            <a:r>
              <a:rPr lang="en-NZ" b="1" dirty="0"/>
              <a:t>Paul is talking about training them and showing them another way to handle the problem.  If people don’t know a better way to do things they will never change what they do.  </a:t>
            </a:r>
            <a:endParaRPr lang="en-NZ" b="1" dirty="0" smtClean="0"/>
          </a:p>
          <a:p>
            <a:r>
              <a:rPr lang="en-NZ" b="1" dirty="0" smtClean="0"/>
              <a:t>Madness </a:t>
            </a:r>
            <a:r>
              <a:rPr lang="en-NZ" b="1" dirty="0"/>
              <a:t>is doing the same thing over and over expecting a different result… but if you don’t know another way to deal with the problem you will keep doing </a:t>
            </a:r>
            <a:r>
              <a:rPr lang="en-NZ" b="1" dirty="0" smtClean="0"/>
              <a:t>it until you have an alternative.</a:t>
            </a:r>
            <a:endParaRPr lang="en-N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2189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latin typeface="Arial" panose="020B0604020202020204" pitchFamily="34" charset="0"/>
                <a:cs typeface="Arial" panose="020B0604020202020204" pitchFamily="34" charset="0"/>
              </a:rPr>
              <a:t>The Holy Spirit possibilities…</a:t>
            </a:r>
            <a:endParaRPr lang="en-NZ"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NZ" dirty="0" smtClean="0">
                <a:latin typeface="Arial" panose="020B0604020202020204" pitchFamily="34" charset="0"/>
                <a:cs typeface="Arial" panose="020B0604020202020204" pitchFamily="34" charset="0"/>
              </a:rPr>
              <a:t>God will grant the person repentance.</a:t>
            </a:r>
          </a:p>
          <a:p>
            <a:r>
              <a:rPr lang="en-NZ" dirty="0" smtClean="0">
                <a:latin typeface="Arial" panose="020B0604020202020204" pitchFamily="34" charset="0"/>
                <a:cs typeface="Arial" panose="020B0604020202020204" pitchFamily="34" charset="0"/>
              </a:rPr>
              <a:t>They come to a knowledge of the truth</a:t>
            </a:r>
          </a:p>
          <a:p>
            <a:r>
              <a:rPr lang="en-NZ" dirty="0" smtClean="0">
                <a:latin typeface="Arial" panose="020B0604020202020204" pitchFamily="34" charset="0"/>
                <a:cs typeface="Arial" panose="020B0604020202020204" pitchFamily="34" charset="0"/>
              </a:rPr>
              <a:t>They may escape the snare of the devil</a:t>
            </a:r>
          </a:p>
          <a:p>
            <a:endParaRPr lang="en-N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3740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547</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Speaking the Truth in Love. 2 Tim 2:23-26</vt:lpstr>
      <vt:lpstr>2 Timothy 2:23-26</vt:lpstr>
      <vt:lpstr>23 But refuse foolish and ignorant speculations, knowing that they produce quarrels. </vt:lpstr>
      <vt:lpstr>Foolish Speculations</vt:lpstr>
      <vt:lpstr>Ignorant Speculations</vt:lpstr>
      <vt:lpstr>PowerPoint Presentation</vt:lpstr>
      <vt:lpstr>How to discuss real controversy.</vt:lpstr>
      <vt:lpstr>Instructing those who oppose themselves.</vt:lpstr>
      <vt:lpstr>The Holy Spirit possibilities…</vt:lpstr>
      <vt:lpstr>Eph 4:15 Speak the Truth in Love</vt:lpstr>
      <vt:lpstr>Lead me to the Cross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Speaking the Truth in Love. 2 Tim 2:23-26</dc:title>
  <dc:creator>Ian James Kerby</dc:creator>
  <cp:lastModifiedBy>Ian James Kerby</cp:lastModifiedBy>
  <cp:revision>6</cp:revision>
  <dcterms:created xsi:type="dcterms:W3CDTF">2014-05-01T01:57:39Z</dcterms:created>
  <dcterms:modified xsi:type="dcterms:W3CDTF">2014-05-01T02:52:48Z</dcterms:modified>
</cp:coreProperties>
</file>